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33"/>
  </p:notesMasterIdLst>
  <p:handoutMasterIdLst>
    <p:handoutMasterId r:id="rId34"/>
  </p:handoutMasterIdLst>
  <p:sldIdLst>
    <p:sldId id="1228" r:id="rId6"/>
    <p:sldId id="1393" r:id="rId7"/>
    <p:sldId id="1409" r:id="rId8"/>
    <p:sldId id="1410" r:id="rId9"/>
    <p:sldId id="1411" r:id="rId10"/>
    <p:sldId id="1412" r:id="rId11"/>
    <p:sldId id="1413" r:id="rId12"/>
    <p:sldId id="1414" r:id="rId13"/>
    <p:sldId id="1415" r:id="rId14"/>
    <p:sldId id="1416" r:id="rId15"/>
    <p:sldId id="1417" r:id="rId16"/>
    <p:sldId id="1418" r:id="rId17"/>
    <p:sldId id="1431" r:id="rId18"/>
    <p:sldId id="1432" r:id="rId19"/>
    <p:sldId id="1429" r:id="rId20"/>
    <p:sldId id="1419" r:id="rId21"/>
    <p:sldId id="1430" r:id="rId22"/>
    <p:sldId id="1433" r:id="rId23"/>
    <p:sldId id="1434" r:id="rId24"/>
    <p:sldId id="1421" r:id="rId25"/>
    <p:sldId id="1422" r:id="rId26"/>
    <p:sldId id="1423" r:id="rId27"/>
    <p:sldId id="1424" r:id="rId28"/>
    <p:sldId id="1425" r:id="rId29"/>
    <p:sldId id="1426" r:id="rId30"/>
    <p:sldId id="1428" r:id="rId31"/>
    <p:sldId id="1427"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93"/>
            <p14:sldId id="1409"/>
            <p14:sldId id="1410"/>
            <p14:sldId id="1411"/>
            <p14:sldId id="1412"/>
            <p14:sldId id="1413"/>
            <p14:sldId id="1414"/>
            <p14:sldId id="1415"/>
            <p14:sldId id="1416"/>
            <p14:sldId id="1417"/>
            <p14:sldId id="1418"/>
            <p14:sldId id="1431"/>
            <p14:sldId id="1432"/>
            <p14:sldId id="1429"/>
            <p14:sldId id="1419"/>
            <p14:sldId id="1430"/>
            <p14:sldId id="1433"/>
            <p14:sldId id="1434"/>
            <p14:sldId id="1421"/>
            <p14:sldId id="1422"/>
            <p14:sldId id="1423"/>
            <p14:sldId id="1424"/>
            <p14:sldId id="1425"/>
            <p14:sldId id="1426"/>
            <p14:sldId id="1428"/>
            <p14:sldId id="142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0" autoAdjust="0"/>
    <p:restoredTop sz="95232" autoAdjust="0"/>
  </p:normalViewPr>
  <p:slideViewPr>
    <p:cSldViewPr snapToGrid="0">
      <p:cViewPr varScale="1">
        <p:scale>
          <a:sx n="59" d="100"/>
          <a:sy n="59" d="100"/>
        </p:scale>
        <p:origin x="804" y="45"/>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6/21/2017 9:44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6/21/2017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6/21/2017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6262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6/22/2017 4:40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21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494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4048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134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2981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1236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4688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3237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6/21/2017 12:10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93690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7300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338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 id="2147484283"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Logit and Regularization</a:t>
            </a:r>
          </a:p>
        </p:txBody>
      </p:sp>
      <p:sp>
        <p:nvSpPr>
          <p:cNvPr id="3" name="Text Placeholder 2"/>
          <p:cNvSpPr>
            <a:spLocks noGrp="1"/>
          </p:cNvSpPr>
          <p:nvPr>
            <p:ph type="body" sz="quarter" idx="4294967295"/>
          </p:nvPr>
        </p:nvSpPr>
        <p:spPr>
          <a:xfrm>
            <a:off x="1027135" y="4071938"/>
            <a:ext cx="9282118" cy="1612749"/>
          </a:xfrm>
        </p:spPr>
        <p:txBody>
          <a:bodyPr/>
          <a:lstStyle/>
          <a:p>
            <a:pPr marL="0" indent="0">
              <a:buNone/>
            </a:pPr>
            <a:r>
              <a:rPr lang="en-US" sz="3200" dirty="0"/>
              <a:t>Jacob LaRiviere </a:t>
            </a:r>
          </a:p>
          <a:p>
            <a:pPr marL="0" indent="0">
              <a:buNone/>
            </a:pPr>
            <a:r>
              <a:rPr lang="en-US" sz="3200" dirty="0"/>
              <a:t>(some content from Justin Rao and Brian Quistorff) </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response</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386173" y="1506193"/>
            <a:ext cx="6560404" cy="5029643"/>
          </a:xfrm>
          <a:prstGeom prst="rect">
            <a:avLst/>
          </a:prstGeom>
        </p:spPr>
      </p:pic>
      <p:sp>
        <p:nvSpPr>
          <p:cNvPr id="6" name="TextBox 5"/>
          <p:cNvSpPr txBox="1"/>
          <p:nvPr/>
        </p:nvSpPr>
        <p:spPr>
          <a:xfrm>
            <a:off x="500945" y="2168125"/>
            <a:ext cx="4367277" cy="326243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Increases in balance at the sat the start have a limited impact.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Similarly at the end.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 the middle region, increase are particularly important</a:t>
            </a:r>
          </a:p>
        </p:txBody>
      </p:sp>
      <p:cxnSp>
        <p:nvCxnSpPr>
          <p:cNvPr id="7" name="Straight Arrow Connector 6"/>
          <p:cNvCxnSpPr/>
          <p:nvPr/>
        </p:nvCxnSpPr>
        <p:spPr>
          <a:xfrm>
            <a:off x="4396154" y="2590800"/>
            <a:ext cx="3657600" cy="21218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1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in R</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571848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We will use the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function. “Generalized linear models”.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family=binomial </a:t>
            </a:r>
            <a:r>
              <a:rPr lang="en-US" sz="2400" dirty="0">
                <a:gradFill>
                  <a:gsLst>
                    <a:gs pos="2917">
                      <a:schemeClr val="tx1"/>
                    </a:gs>
                    <a:gs pos="30000">
                      <a:schemeClr val="tx1"/>
                    </a:gs>
                  </a:gsLst>
                  <a:lin ang="5400000" scaled="0"/>
                </a:gradFill>
                <a:cs typeface="Courier New" panose="02070309020205020404" pitchFamily="49" charset="0"/>
              </a:rPr>
              <a:t>specifies Logit</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my_model</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type=“response”) </a:t>
            </a:r>
            <a:r>
              <a:rPr lang="en-US" sz="2400" dirty="0">
                <a:gradFill>
                  <a:gsLst>
                    <a:gs pos="2917">
                      <a:schemeClr val="tx1"/>
                    </a:gs>
                    <a:gs pos="30000">
                      <a:schemeClr val="tx1"/>
                    </a:gs>
                  </a:gsLst>
                  <a:lin ang="5400000" scaled="0"/>
                </a:gradFill>
                <a:cs typeface="Courier New" panose="02070309020205020404" pitchFamily="49" charset="0"/>
              </a:rPr>
              <a:t>will output the fitted probabilities </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cs typeface="Courier New" panose="02070309020205020404" pitchFamily="49" charset="0"/>
              </a:rPr>
              <a:t>To convert this to a 0,1 prediction, we simply set a threshold of when we want to predict 1 (0.5 will minimize prediction error)</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66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745" y="1883146"/>
            <a:ext cx="2905850" cy="6265534"/>
          </a:xfrm>
        </p:spPr>
        <p:txBody>
          <a:bodyPr/>
          <a:lstStyle/>
          <a:p>
            <a:r>
              <a:rPr lang="en-US" dirty="0"/>
              <a:t>Intro to Machine Learning</a:t>
            </a:r>
          </a:p>
        </p:txBody>
      </p:sp>
      <p:pic>
        <p:nvPicPr>
          <p:cNvPr id="4" name="Picture 3"/>
          <p:cNvPicPr>
            <a:picLocks noChangeAspect="1"/>
          </p:cNvPicPr>
          <p:nvPr/>
        </p:nvPicPr>
        <p:blipFill>
          <a:blip r:embed="rId2"/>
          <a:stretch>
            <a:fillRect/>
          </a:stretch>
        </p:blipFill>
        <p:spPr>
          <a:xfrm>
            <a:off x="4661012" y="0"/>
            <a:ext cx="7016167" cy="7010290"/>
          </a:xfrm>
          <a:prstGeom prst="rect">
            <a:avLst/>
          </a:prstGeom>
        </p:spPr>
      </p:pic>
    </p:spTree>
    <p:extLst>
      <p:ext uri="{BB962C8B-B14F-4D97-AF65-F5344CB8AC3E}">
        <p14:creationId xmlns:p14="http://schemas.microsoft.com/office/powerpoint/2010/main" val="2310684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2831"/>
            <a:ext cx="12436476" cy="2195240"/>
          </a:xfrm>
        </p:spPr>
        <p:txBody>
          <a:bodyPr/>
          <a:lstStyle/>
          <a:p>
            <a:r>
              <a:rPr lang="en-US" sz="2800" dirty="0"/>
              <a:t>In ML </a:t>
            </a:r>
            <a:r>
              <a:rPr lang="en-US" sz="2800" b="1" dirty="0"/>
              <a:t>bias</a:t>
            </a:r>
            <a:r>
              <a:rPr lang="en-US" sz="2800" dirty="0"/>
              <a:t> refers to a </a:t>
            </a:r>
            <a:r>
              <a:rPr lang="en-US" sz="2800" i="1" dirty="0"/>
              <a:t>model</a:t>
            </a:r>
            <a:r>
              <a:rPr lang="en-US" sz="2800" dirty="0"/>
              <a:t> being systematically wrong.</a:t>
            </a:r>
            <a:br>
              <a:rPr lang="en-US" sz="2800" dirty="0"/>
            </a:br>
            <a:r>
              <a:rPr lang="en-US" sz="2800" dirty="0"/>
              <a:t>   - Econometricians focus on </a:t>
            </a:r>
            <a:r>
              <a:rPr lang="en-US" sz="2800" i="1" dirty="0"/>
              <a:t>parameters</a:t>
            </a:r>
            <a:r>
              <a:rPr lang="en-US" sz="2800" dirty="0"/>
              <a:t> which are systematically wrong or “biased”</a:t>
            </a:r>
            <a:br>
              <a:rPr lang="en-US" sz="2800" dirty="0"/>
            </a:br>
            <a:br>
              <a:rPr lang="en-US" sz="2800" dirty="0"/>
            </a:br>
            <a:r>
              <a:rPr lang="en-US" sz="2800" dirty="0"/>
              <a:t>In ML </a:t>
            </a:r>
            <a:r>
              <a:rPr lang="en-US" sz="2800" b="1" dirty="0"/>
              <a:t>variance</a:t>
            </a:r>
            <a:r>
              <a:rPr lang="en-US" sz="2800" dirty="0"/>
              <a:t> refers to a </a:t>
            </a:r>
            <a:r>
              <a:rPr lang="en-US" sz="2800" i="1" dirty="0"/>
              <a:t>model</a:t>
            </a:r>
            <a:r>
              <a:rPr lang="en-US" sz="2800" dirty="0"/>
              <a:t> changing a lot as a function of a new sample of data.</a:t>
            </a:r>
          </a:p>
        </p:txBody>
      </p:sp>
      <p:pic>
        <p:nvPicPr>
          <p:cNvPr id="1026" name="Picture 2" descr="Image result for bias variance tradeo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497" y="2775569"/>
            <a:ext cx="10199469" cy="386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239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96948" y="-15765"/>
            <a:ext cx="7016167" cy="7010290"/>
          </a:xfrm>
          <a:prstGeom prst="rect">
            <a:avLst/>
          </a:prstGeo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86771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56771" y="1214472"/>
            <a:ext cx="12324661" cy="4154984"/>
          </a:xfrm>
        </p:spPr>
        <p:txBody>
          <a:bodyPr/>
          <a:lstStyle/>
          <a:p>
            <a:r>
              <a:rPr lang="en-US" dirty="0"/>
              <a:t>Machine Learning focuses on training models for </a:t>
            </a:r>
            <a:r>
              <a:rPr lang="en-US" i="1" dirty="0"/>
              <a:t>predictive accuracy</a:t>
            </a:r>
            <a:r>
              <a:rPr lang="en-US" dirty="0"/>
              <a:t>.</a:t>
            </a:r>
          </a:p>
          <a:p>
            <a:pPr lvl="1"/>
            <a:r>
              <a:rPr lang="en-US" dirty="0"/>
              <a:t>Good for: “How much will I sell next week?”</a:t>
            </a:r>
          </a:p>
          <a:p>
            <a:endParaRPr lang="en-US" dirty="0"/>
          </a:p>
          <a:p>
            <a:r>
              <a:rPr lang="en-US" dirty="0"/>
              <a:t>   Different from OLS’s strength in </a:t>
            </a:r>
            <a:r>
              <a:rPr lang="en-US" i="1" dirty="0"/>
              <a:t>parameter estimation</a:t>
            </a:r>
            <a:r>
              <a:rPr lang="en-US" dirty="0"/>
              <a:t>.</a:t>
            </a:r>
          </a:p>
          <a:p>
            <a:pPr lvl="1"/>
            <a:r>
              <a:rPr lang="en-US" dirty="0"/>
              <a:t>Good for: How much more will I sell if I drop price? How certain am I about that impact; is it statistically significant?</a:t>
            </a:r>
          </a:p>
        </p:txBody>
      </p:sp>
    </p:spTree>
    <p:extLst>
      <p:ext uri="{BB962C8B-B14F-4D97-AF65-F5344CB8AC3E}">
        <p14:creationId xmlns:p14="http://schemas.microsoft.com/office/powerpoint/2010/main" val="2881692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4493538"/>
          </a:xfrm>
        </p:spPr>
        <p:txBody>
          <a:bodyPr/>
          <a:lstStyle/>
          <a:p>
            <a:endParaRPr lang="en-US" sz="3200" dirty="0"/>
          </a:p>
          <a:p>
            <a:r>
              <a:rPr lang="en-US" sz="3200" dirty="0"/>
              <a:t>Estimates may be systematically “too low” or “too high” (bias) as long as good “out of sample”/”test sample” predictive properties.</a:t>
            </a:r>
          </a:p>
          <a:p>
            <a:endParaRPr lang="en-US" dirty="0"/>
          </a:p>
          <a:p>
            <a:r>
              <a:rPr lang="en-US" sz="3200" dirty="0"/>
              <a:t>Don’t  quantify uncertainty the same way. No classical </a:t>
            </a:r>
            <a:r>
              <a:rPr lang="en-US" sz="3200" i="1" dirty="0"/>
              <a:t>standard error</a:t>
            </a:r>
            <a:r>
              <a:rPr lang="en-US" sz="3200" dirty="0"/>
              <a:t>s or </a:t>
            </a:r>
            <a:r>
              <a:rPr lang="en-US" sz="3200" i="1" dirty="0"/>
              <a:t>confidence intervals</a:t>
            </a:r>
          </a:p>
          <a:p>
            <a:endParaRPr lang="en-US" dirty="0"/>
          </a:p>
          <a:p>
            <a:r>
              <a:rPr lang="en-US" sz="3200" dirty="0"/>
              <a:t>Neither OLS nor ML is “better”- use the right tool for the job! </a:t>
            </a:r>
          </a:p>
        </p:txBody>
      </p:sp>
    </p:spTree>
    <p:extLst>
      <p:ext uri="{BB962C8B-B14F-4D97-AF65-F5344CB8AC3E}">
        <p14:creationId xmlns:p14="http://schemas.microsoft.com/office/powerpoint/2010/main" val="2135397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Text Placeholder 2"/>
          <p:cNvSpPr>
            <a:spLocks noGrp="1"/>
          </p:cNvSpPr>
          <p:nvPr>
            <p:ph type="body" sz="quarter" idx="10"/>
          </p:nvPr>
        </p:nvSpPr>
        <p:spPr>
          <a:xfrm>
            <a:off x="274320" y="2038237"/>
            <a:ext cx="3202339" cy="2806922"/>
          </a:xfrm>
        </p:spPr>
        <p:txBody>
          <a:bodyPr/>
          <a:lstStyle/>
          <a:p>
            <a:r>
              <a:rPr lang="en-US" sz="3200" dirty="0"/>
              <a:t>Key insight:</a:t>
            </a:r>
          </a:p>
          <a:p>
            <a:endParaRPr lang="en-US" sz="3200" dirty="0"/>
          </a:p>
          <a:p>
            <a:r>
              <a:rPr lang="en-US" sz="2800" dirty="0"/>
              <a:t>How can we algorithmically prevent overfitting like the green line? </a:t>
            </a:r>
          </a:p>
        </p:txBody>
      </p:sp>
      <p:pic>
        <p:nvPicPr>
          <p:cNvPr id="4" name="Picture 3"/>
          <p:cNvPicPr>
            <a:picLocks noChangeAspect="1"/>
          </p:cNvPicPr>
          <p:nvPr/>
        </p:nvPicPr>
        <p:blipFill>
          <a:blip r:embed="rId2"/>
          <a:stretch>
            <a:fillRect/>
          </a:stretch>
        </p:blipFill>
        <p:spPr>
          <a:xfrm>
            <a:off x="4010732" y="1607302"/>
            <a:ext cx="8425743" cy="4679067"/>
          </a:xfrm>
          <a:prstGeom prst="rect">
            <a:avLst/>
          </a:prstGeom>
        </p:spPr>
      </p:pic>
    </p:spTree>
    <p:extLst>
      <p:ext uri="{BB962C8B-B14F-4D97-AF65-F5344CB8AC3E}">
        <p14:creationId xmlns:p14="http://schemas.microsoft.com/office/powerpoint/2010/main" val="249587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3742563"/>
          </a:xfrm>
        </p:spPr>
        <p:txBody>
          <a:bodyPr/>
          <a:lstStyle/>
          <a:p>
            <a:endParaRPr lang="en-US" sz="3200" dirty="0"/>
          </a:p>
          <a:p>
            <a:r>
              <a:rPr lang="en-US" sz="3200" dirty="0"/>
              <a:t>Idea: what if we make adding additional “stuff” to the model costly?  </a:t>
            </a:r>
          </a:p>
          <a:p>
            <a:endParaRPr lang="en-US" sz="3200" dirty="0"/>
          </a:p>
          <a:p>
            <a:r>
              <a:rPr lang="en-US" sz="3200" dirty="0"/>
              <a:t>Same thing as spending $20 at the store</a:t>
            </a:r>
          </a:p>
          <a:p>
            <a:r>
              <a:rPr lang="en-US" sz="3200" dirty="0"/>
              <a:t>	</a:t>
            </a:r>
            <a:r>
              <a:rPr lang="en-US" sz="2400" dirty="0"/>
              <a:t>Must carefully evaluate if adding additional features to the model is “worth” it.</a:t>
            </a:r>
          </a:p>
          <a:p>
            <a:endParaRPr lang="en-US" sz="2400" dirty="0"/>
          </a:p>
          <a:p>
            <a:r>
              <a:rPr lang="en-US" sz="2400" dirty="0"/>
              <a:t>	What do we mean by “worth it”?  </a:t>
            </a:r>
            <a:endParaRPr lang="en-US" sz="3200" dirty="0"/>
          </a:p>
        </p:txBody>
      </p:sp>
    </p:spTree>
    <p:extLst>
      <p:ext uri="{BB962C8B-B14F-4D97-AF65-F5344CB8AC3E}">
        <p14:creationId xmlns:p14="http://schemas.microsoft.com/office/powerpoint/2010/main" val="2585229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3742563"/>
          </a:xfrm>
        </p:spPr>
        <p:txBody>
          <a:bodyPr/>
          <a:lstStyle/>
          <a:p>
            <a:endParaRPr lang="en-US" sz="3200" dirty="0"/>
          </a:p>
          <a:p>
            <a:r>
              <a:rPr lang="en-US" sz="3200" dirty="0"/>
              <a:t>Idea: what if we make adding additional “stuff” to the model costly?  </a:t>
            </a:r>
          </a:p>
          <a:p>
            <a:endParaRPr lang="en-US" sz="3200" dirty="0"/>
          </a:p>
          <a:p>
            <a:r>
              <a:rPr lang="en-US" sz="3200" dirty="0"/>
              <a:t>Same thing as spending $20 at the store</a:t>
            </a:r>
          </a:p>
          <a:p>
            <a:r>
              <a:rPr lang="en-US" sz="3200" dirty="0"/>
              <a:t>	</a:t>
            </a:r>
            <a:r>
              <a:rPr lang="en-US" sz="2400" dirty="0"/>
              <a:t>Must carefully evaluate if adding additional features to the model is “worth” it.</a:t>
            </a:r>
          </a:p>
          <a:p>
            <a:endParaRPr lang="en-US" sz="2400" dirty="0"/>
          </a:p>
          <a:p>
            <a:r>
              <a:rPr lang="en-US" sz="2400" dirty="0"/>
              <a:t>	What do we mean by “worth it”?  If the model fit improves.</a:t>
            </a:r>
            <a:endParaRPr lang="en-US" sz="3200" dirty="0"/>
          </a:p>
        </p:txBody>
      </p:sp>
    </p:spTree>
    <p:extLst>
      <p:ext uri="{BB962C8B-B14F-4D97-AF65-F5344CB8AC3E}">
        <p14:creationId xmlns:p14="http://schemas.microsoft.com/office/powerpoint/2010/main" val="252378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Text Placeholder 2"/>
          <p:cNvSpPr>
            <a:spLocks noGrp="1"/>
          </p:cNvSpPr>
          <p:nvPr>
            <p:ph type="body" sz="quarter" idx="10"/>
          </p:nvPr>
        </p:nvSpPr>
        <p:spPr>
          <a:xfrm>
            <a:off x="274638" y="1212850"/>
            <a:ext cx="11887200" cy="4124206"/>
          </a:xfrm>
        </p:spPr>
        <p:txBody>
          <a:bodyPr/>
          <a:lstStyle/>
          <a:p>
            <a:r>
              <a:rPr lang="en-US" dirty="0"/>
              <a:t>Classes of explanatory Variables</a:t>
            </a:r>
          </a:p>
          <a:p>
            <a:r>
              <a:rPr lang="en-US" dirty="0"/>
              <a:t>   Logit</a:t>
            </a:r>
          </a:p>
          <a:p>
            <a:r>
              <a:rPr lang="en-US" dirty="0"/>
              <a:t>Bias-Variance Revisited</a:t>
            </a:r>
          </a:p>
          <a:p>
            <a:r>
              <a:rPr lang="en-US" dirty="0"/>
              <a:t>Regularization</a:t>
            </a:r>
          </a:p>
          <a:p>
            <a:r>
              <a:rPr lang="en-US" dirty="0"/>
              <a:t>   LASSO</a:t>
            </a:r>
          </a:p>
          <a:p>
            <a:r>
              <a:rPr lang="en-US" dirty="0"/>
              <a:t>   </a:t>
            </a:r>
          </a:p>
        </p:txBody>
      </p:sp>
    </p:spTree>
    <p:extLst>
      <p:ext uri="{BB962C8B-B14F-4D97-AF65-F5344CB8AC3E}">
        <p14:creationId xmlns:p14="http://schemas.microsoft.com/office/powerpoint/2010/main" val="37313164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LASSO</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638" y="1212849"/>
                <a:ext cx="6476999" cy="6181500"/>
              </a:xfrm>
            </p:spPr>
            <p:txBody>
              <a:bodyPr/>
              <a:lstStyle/>
              <a:p>
                <a:r>
                  <a:rPr lang="en-US" sz="3200" dirty="0"/>
                  <a:t>Standard OLS Regression</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oMath>
                </a14:m>
                <a:r>
                  <a:rPr lang="en-US" sz="3200" dirty="0"/>
                  <a:t> </a:t>
                </a:r>
              </a:p>
              <a:p>
                <a:endParaRPr lang="en-US" sz="3200" dirty="0"/>
              </a:p>
              <a:p>
                <a:r>
                  <a:rPr lang="en-US" sz="3200" dirty="0"/>
                  <a:t>LASSO</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r>
                      <a:rPr lang="en-US" sz="3200" i="1">
                        <a:latin typeface="Cambria Math" panose="02040503050406030204" pitchFamily="18" charset="0"/>
                      </a:rPr>
                      <m:t>+</m:t>
                    </m:r>
                    <m:r>
                      <a:rPr lang="en-US" sz="3200" i="1">
                        <a:latin typeface="Cambria Math" panose="02040503050406030204" pitchFamily="18" charset="0"/>
                      </a:rPr>
                      <m:t>𝜆</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𝑝</m:t>
                        </m:r>
                      </m:sub>
                      <m:sup/>
                      <m:e>
                        <m:d>
                          <m:dPr>
                            <m:begChr m:val="|"/>
                            <m:endChr m:val="|"/>
                            <m:ctrlPr>
                              <a:rPr lang="en-US" sz="3200" i="1">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𝑝</m:t>
                                </m:r>
                              </m:sub>
                            </m:sSub>
                          </m:e>
                        </m:d>
                      </m:e>
                    </m:nary>
                  </m:oMath>
                </a14:m>
                <a:r>
                  <a:rPr lang="en-US" sz="3200" dirty="0"/>
                  <a:t> </a:t>
                </a:r>
                <a:br>
                  <a:rPr lang="en-US" sz="3200" dirty="0"/>
                </a:br>
                <a:endParaRPr lang="en-US" sz="3200" dirty="0"/>
              </a:p>
              <a:p>
                <a:endParaRPr lang="en-US" sz="3200" dirty="0"/>
              </a:p>
              <a:p>
                <a:r>
                  <a:rPr lang="en-US" sz="3200" dirty="0"/>
                  <a:t>Ridge Regression</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r>
                      <a:rPr lang="en-US" sz="3200" i="1">
                        <a:latin typeface="Cambria Math" panose="02040503050406030204" pitchFamily="18" charset="0"/>
                      </a:rPr>
                      <m:t>+</m:t>
                    </m:r>
                    <m:r>
                      <a:rPr lang="en-US" sz="3200" i="1">
                        <a:latin typeface="Cambria Math" panose="02040503050406030204" pitchFamily="18" charset="0"/>
                      </a:rPr>
                      <m:t>𝜆</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𝑝</m:t>
                        </m:r>
                      </m:sub>
                      <m:sup/>
                      <m:e>
                        <m:sSup>
                          <m:sSupPr>
                            <m:ctrlPr>
                              <a:rPr lang="en-US" sz="3200" i="1">
                                <a:latin typeface="Cambria Math" panose="02040503050406030204" pitchFamily="18" charset="0"/>
                              </a:rPr>
                            </m:ctrlPr>
                          </m:sSupPr>
                          <m:e>
                            <m:d>
                              <m:dPr>
                                <m:begChr m:val="|"/>
                                <m:endChr m:val="|"/>
                                <m:ctrlPr>
                                  <a:rPr lang="en-US" sz="3200" i="1">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𝑝</m:t>
                                    </m:r>
                                  </m:sub>
                                </m:sSub>
                              </m:e>
                            </m:d>
                          </m:e>
                          <m:sup>
                            <m:r>
                              <a:rPr lang="en-US" sz="3200" i="1">
                                <a:latin typeface="Cambria Math" panose="02040503050406030204" pitchFamily="18" charset="0"/>
                              </a:rPr>
                              <m:t>2</m:t>
                            </m:r>
                          </m:sup>
                        </m:sSup>
                      </m:e>
                    </m:nary>
                  </m:oMath>
                </a14:m>
                <a:r>
                  <a:rPr lang="en-US" dirty="0"/>
                  <a:t> </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49"/>
                <a:ext cx="6476999" cy="61815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 Placeholder 3"/>
              <p:cNvSpPr>
                <a:spLocks noGrp="1"/>
              </p:cNvSpPr>
              <p:nvPr>
                <p:ph type="body" sz="quarter" idx="11"/>
              </p:nvPr>
            </p:nvSpPr>
            <p:spPr>
              <a:xfrm>
                <a:off x="6675439" y="1212849"/>
                <a:ext cx="5486399" cy="4942892"/>
              </a:xfrm>
            </p:spPr>
            <p:txBody>
              <a:bodyPr/>
              <a:lstStyle/>
              <a:p>
                <a:endParaRPr lang="en-US" sz="3200" dirty="0"/>
              </a:p>
              <a:p>
                <a:endParaRPr lang="en-US" sz="3200" dirty="0"/>
              </a:p>
              <a:p>
                <a:endParaRPr lang="en-US" sz="3200" dirty="0"/>
              </a:p>
              <a:p>
                <a:r>
                  <a:rPr lang="en-US" sz="3200" dirty="0"/>
                  <a:t>LASSO &amp; Ridge both penalize coefficients towards 0</a:t>
                </a:r>
              </a:p>
              <a:p>
                <a:endParaRPr lang="en-US" sz="3200" dirty="0"/>
              </a:p>
              <a:p>
                <a14:m>
                  <m:oMath xmlns:m="http://schemas.openxmlformats.org/officeDocument/2006/math">
                    <m:r>
                      <a:rPr lang="en-US" sz="3200" i="1">
                        <a:latin typeface="Cambria Math" panose="02040503050406030204" pitchFamily="18" charset="0"/>
                      </a:rPr>
                      <m:t>𝜆</m:t>
                    </m:r>
                  </m:oMath>
                </a14:m>
                <a:r>
                  <a:rPr lang="en-US" sz="3200" dirty="0"/>
                  <a:t> controls penalization.  Big </a:t>
                </a:r>
                <a14:m>
                  <m:oMath xmlns:m="http://schemas.openxmlformats.org/officeDocument/2006/math">
                    <m:r>
                      <a:rPr lang="en-US" sz="3200" i="1">
                        <a:latin typeface="Cambria Math" panose="02040503050406030204" pitchFamily="18" charset="0"/>
                      </a:rPr>
                      <m:t>𝜆</m:t>
                    </m:r>
                  </m:oMath>
                </a14:m>
                <a:r>
                  <a:rPr lang="en-US" sz="3200" dirty="0"/>
                  <a:t> means push most coefficients towards 0 -&gt; bias</a:t>
                </a:r>
              </a:p>
            </p:txBody>
          </p:sp>
        </mc:Choice>
        <mc:Fallback>
          <p:sp>
            <p:nvSpPr>
              <p:cNvPr id="4" name="Text Placeholder 3"/>
              <p:cNvSpPr>
                <a:spLocks noGrp="1" noRot="1" noChangeAspect="1" noMove="1" noResize="1" noEditPoints="1" noAdjustHandles="1" noChangeArrowheads="1" noChangeShapeType="1" noTextEdit="1"/>
              </p:cNvSpPr>
              <p:nvPr>
                <p:ph type="body" sz="quarter" idx="11"/>
              </p:nvPr>
            </p:nvSpPr>
            <p:spPr>
              <a:xfrm>
                <a:off x="6675439" y="1212849"/>
                <a:ext cx="5486399" cy="494289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4654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127664" y="2017028"/>
                <a:ext cx="4648198" cy="3902607"/>
              </a:xfrm>
            </p:spPr>
            <p:txBody>
              <a:bodyPr/>
              <a:lstStyle/>
              <a:p>
                <a:r>
                  <a:rPr lang="en-US" sz="2800" dirty="0"/>
                  <a:t>𝜆 determines (inversely) “budget for coefficients”</a:t>
                </a:r>
              </a:p>
              <a:p>
                <a:endParaRPr lang="en-US" sz="2800" dirty="0"/>
              </a:p>
              <a:p>
                <a:r>
                  <a:rPr lang="en-US" sz="2800" dirty="0"/>
                  <a:t>“Small </a:t>
                </a:r>
                <a14:m>
                  <m:oMath xmlns:m="http://schemas.openxmlformats.org/officeDocument/2006/math">
                    <m:r>
                      <a:rPr lang="en-US" sz="2800" i="1">
                        <a:latin typeface="Cambria Math" panose="02040503050406030204" pitchFamily="18" charset="0"/>
                      </a:rPr>
                      <m:t>𝜆</m:t>
                    </m:r>
                  </m:oMath>
                </a14:m>
                <a:r>
                  <a:rPr lang="en-US" sz="2800" dirty="0"/>
                  <a:t>” = “Big budget” (close to OLS)</a:t>
                </a:r>
              </a:p>
              <a:p>
                <a:endParaRPr lang="en-US" sz="2800" dirty="0"/>
              </a:p>
              <a:p>
                <a:r>
                  <a:rPr lang="en-US" sz="2800" dirty="0"/>
                  <a:t>Penalty form affects shape (trade-off between </a:t>
                </a:r>
                <a:r>
                  <a:rPr lang="en-US" sz="2800" dirty="0" err="1"/>
                  <a:t>params</a:t>
                </a:r>
                <a:r>
                  <a:rPr lang="en-US" sz="2800" dirty="0"/>
                  <a:t>)</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127664" y="2017028"/>
                <a:ext cx="4648198" cy="3902607"/>
              </a:xfr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908" y="1211262"/>
            <a:ext cx="7688729" cy="5514140"/>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Ridge</a:t>
            </a:r>
          </a:p>
        </p:txBody>
      </p:sp>
    </p:spTree>
    <p:extLst>
      <p:ext uri="{BB962C8B-B14F-4D97-AF65-F5344CB8AC3E}">
        <p14:creationId xmlns:p14="http://schemas.microsoft.com/office/powerpoint/2010/main" val="214073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endParaRPr lang="en-US" dirty="0"/>
          </a:p>
        </p:txBody>
      </p:sp>
      <p:sp>
        <p:nvSpPr>
          <p:cNvPr id="3" name="Text Placeholder 2"/>
          <p:cNvSpPr>
            <a:spLocks noGrp="1"/>
          </p:cNvSpPr>
          <p:nvPr>
            <p:ph type="body" sz="quarter" idx="10"/>
          </p:nvPr>
        </p:nvSpPr>
        <p:spPr>
          <a:xfrm>
            <a:off x="274320" y="1805085"/>
            <a:ext cx="4648198" cy="3471720"/>
          </a:xfrm>
        </p:spPr>
        <p:txBody>
          <a:bodyPr/>
          <a:lstStyle/>
          <a:p>
            <a:endParaRPr lang="en-US" dirty="0"/>
          </a:p>
          <a:p>
            <a:r>
              <a:rPr lang="en-US" sz="2800" dirty="0"/>
              <a:t>Ridge will smoothly make coefficients small</a:t>
            </a:r>
          </a:p>
          <a:p>
            <a:endParaRPr lang="en-US" sz="2800" dirty="0"/>
          </a:p>
          <a:p>
            <a:r>
              <a:rPr lang="en-US" sz="2800" dirty="0"/>
              <a:t>LASSO will push many coefficients to 0 (“model selection”)</a:t>
            </a:r>
          </a:p>
        </p:txBody>
      </p:sp>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2"/>
          <a:stretch>
            <a:fillRect/>
          </a:stretch>
        </p:blipFill>
        <p:spPr>
          <a:xfrm>
            <a:off x="4777908" y="1211263"/>
            <a:ext cx="7688729" cy="5514138"/>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Ridge</a:t>
            </a:r>
          </a:p>
        </p:txBody>
      </p:sp>
    </p:spTree>
    <p:extLst>
      <p:ext uri="{BB962C8B-B14F-4D97-AF65-F5344CB8AC3E}">
        <p14:creationId xmlns:p14="http://schemas.microsoft.com/office/powerpoint/2010/main" val="3042383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1" y="1212850"/>
                <a:ext cx="12436474" cy="4893647"/>
              </a:xfrm>
            </p:spPr>
            <p:txBody>
              <a:bodyPr/>
              <a:lstStyle/>
              <a:p>
                <a:r>
                  <a:rPr lang="en-US" sz="3200" dirty="0"/>
                  <a:t>ML models are very flexible. Try to fit all patterns</a:t>
                </a:r>
              </a:p>
              <a:p>
                <a:r>
                  <a:rPr lang="en-US" sz="3200" dirty="0"/>
                  <a:t>Great when learning the main relationships</a:t>
                </a:r>
              </a:p>
              <a:p>
                <a:r>
                  <a:rPr lang="en-US" sz="3200" dirty="0"/>
                  <a:t>Can go too far and fit minor quirks in the data</a:t>
                </a:r>
              </a:p>
              <a:p>
                <a:pPr lvl="1"/>
                <a:r>
                  <a:rPr lang="en-US" dirty="0"/>
                  <a:t>   Always some randomness due to sampling.</a:t>
                </a:r>
              </a:p>
              <a:p>
                <a:pPr lvl="1"/>
                <a:r>
                  <a:rPr lang="en-US" dirty="0"/>
                  <a:t>   World changes so many small things in the past won’t generalize to the future.</a:t>
                </a:r>
              </a:p>
              <a:p>
                <a:endParaRPr lang="en-US" sz="3200" dirty="0"/>
              </a:p>
              <a:p>
                <a:r>
                  <a:rPr lang="en-US" sz="3200" dirty="0"/>
                  <a:t>Overfitting makes model perform worse on new data </a:t>
                </a:r>
              </a:p>
              <a:p>
                <a:r>
                  <a:rPr lang="en-US" sz="3200" dirty="0"/>
                  <a:t>   - e.g., out-of-sample, test sample, cross validated MSE</a:t>
                </a:r>
              </a:p>
              <a:p>
                <a:r>
                  <a:rPr lang="en-US" sz="3200" dirty="0"/>
                  <a:t>We want just the “right” amount of flexibility. </a:t>
                </a:r>
              </a:p>
              <a:p>
                <a:pPr lvl="1"/>
                <a:r>
                  <a:rPr lang="en-US" dirty="0"/>
                  <a:t>For linear models this is controlled by </a:t>
                </a:r>
                <a14:m>
                  <m:oMath xmlns:m="http://schemas.openxmlformats.org/officeDocument/2006/math">
                    <m:r>
                      <a:rPr lang="en-US" i="1">
                        <a:latin typeface="Cambria Math" panose="02040503050406030204" pitchFamily="18" charset="0"/>
                      </a:rPr>
                      <m:t>𝜆</m:t>
                    </m:r>
                  </m:oMath>
                </a14:m>
                <a:r>
                  <a:rPr lang="en-US" dirty="0"/>
                  <a:t>.</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1" y="1212850"/>
                <a:ext cx="12436474" cy="489364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6703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Prediction Error</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637" y="1212850"/>
                <a:ext cx="12115799" cy="5847113"/>
              </a:xfrm>
            </p:spPr>
            <p:txBody>
              <a:bodyPr/>
              <a:lstStyle/>
              <a:p>
                <a:r>
                  <a:rPr lang="en-US" dirty="0"/>
                  <a:t>Quantify overfitting. Estimate prediction error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𝐸𝑟𝑟𝑜𝑟</m:t>
                        </m:r>
                      </m:e>
                    </m:acc>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oMath>
                </a14:m>
                <a:r>
                  <a:rPr lang="en-US" dirty="0"/>
                  <a:t> </a:t>
                </a:r>
              </a:p>
              <a:p>
                <a:endParaRPr lang="en-US" b="1" i="1" dirty="0"/>
              </a:p>
              <a:p>
                <a:r>
                  <a:rPr lang="en-US" b="1" i="1" dirty="0"/>
                  <a:t>k</a:t>
                </a:r>
                <a:r>
                  <a:rPr lang="en-US" b="1" dirty="0"/>
                  <a:t>-fold Cross-Validation:</a:t>
                </a:r>
                <a:endParaRPr lang="en-US" dirty="0"/>
              </a:p>
              <a:p>
                <a:pPr marL="457200" indent="-457200">
                  <a:buFont typeface="Arial" panose="020B0604020202020204" pitchFamily="34" charset="0"/>
                  <a:buChar char="•"/>
                </a:pPr>
                <a:r>
                  <a:rPr lang="en-US" sz="3200" dirty="0"/>
                  <a:t>Split data randomly into </a:t>
                </a:r>
                <a:r>
                  <a:rPr lang="en-US" sz="3200" i="1" dirty="0"/>
                  <a:t>k</a:t>
                </a:r>
                <a:r>
                  <a:rPr lang="en-US" sz="3200" dirty="0"/>
                  <a:t> portion (e.g., 5 or 10)</a:t>
                </a:r>
              </a:p>
              <a:p>
                <a:pPr marL="457200" indent="-457200">
                  <a:buFont typeface="Arial" panose="020B0604020202020204" pitchFamily="34" charset="0"/>
                  <a:buChar char="•"/>
                </a:pPr>
                <a:r>
                  <a:rPr lang="en-US" sz="3200" dirty="0"/>
                  <a:t>For each </a:t>
                </a:r>
                <a:r>
                  <a:rPr lang="en-US" sz="3200" i="1" dirty="0"/>
                  <a:t>s</a:t>
                </a:r>
                <a:r>
                  <a:rPr lang="en-US" sz="3200" dirty="0"/>
                  <a:t> in {1,…,</a:t>
                </a:r>
                <a:r>
                  <a:rPr lang="en-US" sz="3200" i="1" dirty="0"/>
                  <a:t>k</a:t>
                </a:r>
                <a:r>
                  <a:rPr lang="en-US" sz="3200" dirty="0"/>
                  <a:t>}:</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Train model on all but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(most of the data)</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Use trained model to calculate error on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Call that </a:t>
                </a:r>
                <a14:m>
                  <m:oMath xmlns:m="http://schemas.openxmlformats.org/officeDocument/2006/math">
                    <m:r>
                      <a:rPr lang="en-US" sz="2800">
                        <a:gradFill>
                          <a:gsLst>
                            <a:gs pos="1250">
                              <a:schemeClr val="tx2"/>
                            </a:gs>
                            <a:gs pos="99000">
                              <a:schemeClr val="tx2"/>
                            </a:gs>
                          </a:gsLst>
                          <a:lin ang="5400000" scaled="0"/>
                        </a:gradFill>
                        <a:latin typeface="Cambria Math" panose="02040503050406030204" pitchFamily="18" charset="0"/>
                      </a:rPr>
                      <m:t>𝐸𝑟𝑟𝑜𝑟</m:t>
                    </m:r>
                    <m:r>
                      <a:rPr lang="en-US" sz="2800">
                        <a:gradFill>
                          <a:gsLst>
                            <a:gs pos="1250">
                              <a:schemeClr val="tx2"/>
                            </a:gs>
                            <a:gs pos="99000">
                              <a:schemeClr val="tx2"/>
                            </a:gs>
                          </a:gsLst>
                          <a:lin ang="5400000" scaled="0"/>
                        </a:gradFill>
                        <a:latin typeface="Cambria Math" panose="02040503050406030204" pitchFamily="18" charset="0"/>
                      </a:rPr>
                      <m:t>(</m:t>
                    </m:r>
                    <m:r>
                      <a:rPr lang="en-US" sz="2800">
                        <a:gradFill>
                          <a:gsLst>
                            <a:gs pos="1250">
                              <a:schemeClr val="tx2"/>
                            </a:gs>
                            <a:gs pos="99000">
                              <a:schemeClr val="tx2"/>
                            </a:gs>
                          </a:gsLst>
                          <a:lin ang="5400000" scaled="0"/>
                        </a:gradFill>
                        <a:latin typeface="Cambria Math" panose="02040503050406030204" pitchFamily="18" charset="0"/>
                      </a:rPr>
                      <m:t>𝜆</m:t>
                    </m:r>
                    <m:r>
                      <a:rPr lang="en-US" sz="2800">
                        <a:gradFill>
                          <a:gsLst>
                            <a:gs pos="1250">
                              <a:schemeClr val="tx2"/>
                            </a:gs>
                            <a:gs pos="99000">
                              <a:schemeClr val="tx2"/>
                            </a:gs>
                          </a:gsLst>
                          <a:lin ang="5400000" scaled="0"/>
                        </a:gradFill>
                        <a:latin typeface="Cambria Math" panose="02040503050406030204" pitchFamily="18" charset="0"/>
                      </a:rPr>
                      <m:t>,</m:t>
                    </m:r>
                    <m:r>
                      <m:rPr>
                        <m:sty m:val="p"/>
                      </m:rPr>
                      <a:rPr lang="en-US" sz="2800" b="0" i="0" smtClean="0">
                        <a:gradFill>
                          <a:gsLst>
                            <a:gs pos="1250">
                              <a:schemeClr val="tx2"/>
                            </a:gs>
                            <a:gs pos="99000">
                              <a:schemeClr val="tx2"/>
                            </a:gs>
                          </a:gsLst>
                          <a:lin ang="5400000" scaled="0"/>
                        </a:gradFill>
                        <a:latin typeface="Cambria Math" panose="02040503050406030204" pitchFamily="18" charset="0"/>
                      </a:rPr>
                      <m:t>s</m:t>
                    </m:r>
                    <m:r>
                      <a:rPr lang="en-US" sz="2800">
                        <a:gradFill>
                          <a:gsLst>
                            <a:gs pos="1250">
                              <a:schemeClr val="tx2"/>
                            </a:gs>
                            <a:gs pos="99000">
                              <a:schemeClr val="tx2"/>
                            </a:gs>
                          </a:gsLst>
                          <a:lin ang="5400000" scaled="0"/>
                        </a:gradFill>
                        <a:latin typeface="Cambria Math" panose="02040503050406030204" pitchFamily="18" charset="0"/>
                      </a:rPr>
                      <m:t>)</m:t>
                    </m:r>
                  </m:oMath>
                </a14:m>
                <a:endParaRPr lang="en-US" sz="2800" dirty="0">
                  <a:gradFill>
                    <a:gsLst>
                      <a:gs pos="1250">
                        <a:schemeClr val="tx2"/>
                      </a:gs>
                      <a:gs pos="99000">
                        <a:schemeClr val="tx2"/>
                      </a:gs>
                    </a:gsLst>
                    <a:lin ang="5400000" scaled="0"/>
                  </a:gradFill>
                  <a:latin typeface="+mj-lt"/>
                </a:endParaRPr>
              </a:p>
              <a:p>
                <a:pPr marL="457200" indent="-457200">
                  <a:buFont typeface="Arial" panose="020B0604020202020204" pitchFamily="34" charset="0"/>
                  <a:buChar char="•"/>
                </a:pPr>
                <a:r>
                  <a:rPr lang="en-US" sz="3200" dirty="0"/>
                  <a:t>Then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𝐸𝑟𝑟𝑜𝑟</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m:t>
                    </m:r>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𝑘</m:t>
                            </m:r>
                          </m:den>
                        </m:f>
                      </m:e>
                    </m:box>
                    <m:nary>
                      <m:naryPr>
                        <m:chr m:val="∑"/>
                        <m:limLoc m:val="subSup"/>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𝑠</m:t>
                        </m:r>
                      </m:sub>
                      <m:sup/>
                      <m:e>
                        <m:r>
                          <a:rPr lang="en-US" sz="3200" i="1">
                            <a:latin typeface="Cambria Math" panose="02040503050406030204" pitchFamily="18" charset="0"/>
                          </a:rPr>
                          <m:t>𝐸𝑟𝑟𝑜𝑟</m:t>
                        </m:r>
                        <m:r>
                          <a:rPr lang="en-US" sz="3200" i="1">
                            <a:latin typeface="Cambria Math" panose="02040503050406030204" pitchFamily="18" charset="0"/>
                          </a:rPr>
                          <m:t>(</m:t>
                        </m:r>
                        <m:r>
                          <a:rPr lang="en-US" sz="3200" i="1">
                            <a:latin typeface="Cambria Math" panose="02040503050406030204" pitchFamily="18" charset="0"/>
                          </a:rPr>
                          <m:t>𝜆</m:t>
                        </m:r>
                        <m:r>
                          <a:rPr lang="en-US" sz="3200" i="1">
                            <a:latin typeface="Cambria Math" panose="02040503050406030204" pitchFamily="18" charset="0"/>
                          </a:rPr>
                          <m:t>,</m:t>
                        </m:r>
                        <m:r>
                          <a:rPr lang="en-US" sz="3200" b="0" i="1" smtClean="0">
                            <a:latin typeface="Cambria Math" panose="02040503050406030204" pitchFamily="18" charset="0"/>
                          </a:rPr>
                          <m:t>𝑠</m:t>
                        </m:r>
                        <m:r>
                          <a:rPr lang="en-US" sz="3200" i="1">
                            <a:latin typeface="Cambria Math" panose="02040503050406030204" pitchFamily="18" charset="0"/>
                          </a:rPr>
                          <m:t>)</m:t>
                        </m:r>
                      </m:e>
                    </m:nary>
                  </m:oMath>
                </a14:m>
                <a:endParaRPr lang="en-US" sz="3200" dirty="0"/>
              </a:p>
              <a:p>
                <a:pPr marL="457200" indent="-457200">
                  <a:buFont typeface="Arial" panose="020B0604020202020204" pitchFamily="34" charset="0"/>
                  <a:buChar char="•"/>
                </a:pPr>
                <a:endParaRPr lang="en-US" sz="3200" dirty="0"/>
              </a:p>
              <a:p>
                <a:r>
                  <a:rPr lang="en-US" sz="3200" dirty="0"/>
                  <a:t>NOTE: with our OLS exercise our “</a:t>
                </a:r>
                <a14:m>
                  <m:oMath xmlns:m="http://schemas.openxmlformats.org/officeDocument/2006/math">
                    <m:r>
                      <a:rPr lang="en-US" sz="3200" i="1">
                        <a:latin typeface="Cambria Math" panose="02040503050406030204" pitchFamily="18" charset="0"/>
                      </a:rPr>
                      <m:t>𝜆</m:t>
                    </m:r>
                  </m:oMath>
                </a14:m>
                <a:r>
                  <a:rPr lang="en-US" sz="3200" dirty="0"/>
                  <a:t>” indexed unique features!</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637" y="1212850"/>
                <a:ext cx="12115799" cy="584711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873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Solution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638" y="1212850"/>
                <a:ext cx="11887200" cy="3065455"/>
              </a:xfrm>
            </p:spPr>
            <p:txBody>
              <a:bodyPr/>
              <a:lstStyle/>
              <a:p>
                <a:endParaRPr lang="en-US" dirty="0"/>
              </a:p>
              <a:p>
                <a:r>
                  <a:rPr lang="en-US" sz="3600" dirty="0"/>
                  <a:t>Pick </a:t>
                </a:r>
                <a14:m>
                  <m:oMath xmlns:m="http://schemas.openxmlformats.org/officeDocument/2006/math">
                    <m:r>
                      <a:rPr lang="en-US" sz="3600" i="1">
                        <a:latin typeface="Cambria Math" panose="02040503050406030204" pitchFamily="18" charset="0"/>
                      </a:rPr>
                      <m:t>𝜆</m:t>
                    </m:r>
                  </m:oMath>
                </a14:m>
                <a:r>
                  <a:rPr lang="en-US" sz="3600" dirty="0"/>
                  <a:t> to minimize out of sample error as given by </a:t>
                </a:r>
                <a14:m>
                  <m:oMath xmlns:m="http://schemas.openxmlformats.org/officeDocument/2006/math">
                    <m:r>
                      <a:rPr lang="en-US" sz="3600" i="1">
                        <a:latin typeface="Cambria Math" panose="02040503050406030204" pitchFamily="18" charset="0"/>
                      </a:rPr>
                      <m:t>𝐸𝑟𝑟𝑜𝑟</m:t>
                    </m:r>
                    <m:d>
                      <m:dPr>
                        <m:ctrlPr>
                          <a:rPr lang="en-US" sz="3600" i="1">
                            <a:latin typeface="Cambria Math" panose="02040503050406030204" pitchFamily="18" charset="0"/>
                          </a:rPr>
                        </m:ctrlPr>
                      </m:dPr>
                      <m:e>
                        <m:r>
                          <a:rPr lang="en-US" sz="3600" i="1">
                            <a:latin typeface="Cambria Math" panose="02040503050406030204" pitchFamily="18" charset="0"/>
                          </a:rPr>
                          <m:t>𝜆</m:t>
                        </m:r>
                      </m:e>
                    </m:d>
                  </m:oMath>
                </a14:m>
                <a:r>
                  <a:rPr lang="en-US" sz="3600" dirty="0"/>
                  <a:t>!</a:t>
                </a:r>
              </a:p>
              <a:p>
                <a:endParaRPr lang="en-US" sz="3600" dirty="0"/>
              </a:p>
              <a:p>
                <a:r>
                  <a:rPr lang="en-US" sz="3600" dirty="0"/>
                  <a:t>Same exact thing as our OLS exercise.</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306545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7369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in R</a:t>
            </a:r>
          </a:p>
        </p:txBody>
      </p:sp>
      <mc:AlternateContent xmlns:mc="http://schemas.openxmlformats.org/markup-compatibility/2006">
        <mc:Choice xmlns:a14="http://schemas.microsoft.com/office/drawing/2010/main" Requires="a14">
          <p:sp>
            <p:nvSpPr>
              <p:cNvPr id="3" name="TextBox 2"/>
              <p:cNvSpPr txBox="1"/>
              <p:nvPr/>
            </p:nvSpPr>
            <p:spPr>
              <a:xfrm>
                <a:off x="597876" y="1383322"/>
                <a:ext cx="10163908" cy="571848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We will use the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package</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works for generalized linear models (OLS, Logit, etc.) or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cv.glmnet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and have more cross validation elements automated.</a:t>
                </a: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By default, the function will do the estimation for a range of </a:t>
                </a:r>
                <a14:m>
                  <m:oMath xmlns:m="http://schemas.openxmlformats.org/officeDocument/2006/math">
                    <m:sSup>
                      <m:sSupPr>
                        <m:ctrlPr>
                          <a:rPr lang="en-US" sz="2400" b="0" i="1" smtClean="0">
                            <a:gradFill>
                              <a:gsLst>
                                <a:gs pos="2917">
                                  <a:schemeClr val="tx1"/>
                                </a:gs>
                                <a:gs pos="30000">
                                  <a:schemeClr val="tx1"/>
                                </a:gs>
                              </a:gsLst>
                              <a:lin ang="5400000" scaled="0"/>
                            </a:gradFill>
                            <a:latin typeface="Cambria Math" panose="02040503050406030204" pitchFamily="18" charset="0"/>
                          </a:rPr>
                        </m:ctrlPr>
                      </m:sSupPr>
                      <m:e>
                        <m:r>
                          <a:rPr lang="en-US" sz="2400" b="0" i="1" smtClean="0">
                            <a:gradFill>
                              <a:gsLst>
                                <a:gs pos="2917">
                                  <a:schemeClr val="tx1"/>
                                </a:gs>
                                <a:gs pos="30000">
                                  <a:schemeClr val="tx1"/>
                                </a:gs>
                              </a:gsLst>
                              <a:lin ang="5400000" scaled="0"/>
                            </a:gradFill>
                            <a:latin typeface="Cambria Math" panose="02040503050406030204" pitchFamily="18" charset="0"/>
                          </a:rPr>
                          <m:t>𝜆</m:t>
                        </m:r>
                      </m:e>
                      <m:sup>
                        <m:r>
                          <a:rPr lang="en-US" sz="2400" b="0" i="1" smtClean="0">
                            <a:gradFill>
                              <a:gsLst>
                                <a:gs pos="2917">
                                  <a:schemeClr val="tx1"/>
                                </a:gs>
                                <a:gs pos="30000">
                                  <a:schemeClr val="tx1"/>
                                </a:gs>
                              </a:gsLst>
                              <a:lin ang="5400000" scaled="0"/>
                            </a:gradFill>
                            <a:latin typeface="Cambria Math" panose="02040503050406030204" pitchFamily="18" charset="0"/>
                          </a:rPr>
                          <m:t>′</m:t>
                        </m:r>
                      </m:sup>
                    </m:sSup>
                    <m:r>
                      <a:rPr lang="en-US" sz="2400" b="0" i="1" smtClean="0">
                        <a:gradFill>
                          <a:gsLst>
                            <a:gs pos="2917">
                              <a:schemeClr val="tx1"/>
                            </a:gs>
                            <a:gs pos="30000">
                              <a:schemeClr val="tx1"/>
                            </a:gs>
                          </a:gsLst>
                          <a:lin ang="5400000" scaled="0"/>
                        </a:gradFill>
                        <a:latin typeface="Cambria Math" panose="02040503050406030204" pitchFamily="18" charset="0"/>
                      </a:rPr>
                      <m:t>𝑠</m:t>
                    </m:r>
                  </m:oMath>
                </a14:m>
                <a:r>
                  <a:rPr lang="en-US" sz="2400" dirty="0">
                    <a:gradFill>
                      <a:gsLst>
                        <a:gs pos="2917">
                          <a:schemeClr val="tx1"/>
                        </a:gs>
                        <a:gs pos="30000">
                          <a:schemeClr val="tx1"/>
                        </a:gs>
                      </a:gsLst>
                      <a:lin ang="5400000" scaled="0"/>
                    </a:gradFill>
                  </a:rPr>
                  <a:t> (you can specify this range if you like).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my_model$lambda</a:t>
                </a: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cs typeface="Courier New" panose="02070309020205020404" pitchFamily="49" charset="0"/>
                  </a:rPr>
                  <a:t>We can then use k-fold cross validation on each run of the model in order to select the best one.</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p:sp>
            <p:nvSpPr>
              <p:cNvPr id="3" name="TextBox 2"/>
              <p:cNvSpPr txBox="1">
                <a:spLocks noRot="1" noChangeAspect="1" noMove="1" noResize="1" noEditPoints="1" noAdjustHandles="1" noChangeArrowheads="1" noChangeShapeType="1" noTextEdit="1"/>
              </p:cNvSpPr>
              <p:nvPr/>
            </p:nvSpPr>
            <p:spPr>
              <a:xfrm>
                <a:off x="597876" y="1383322"/>
                <a:ext cx="10163908" cy="57184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880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Algorithm</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320" y="1214472"/>
                <a:ext cx="11975721" cy="5527667"/>
              </a:xfrm>
            </p:spPr>
            <p:txBody>
              <a:bodyPr/>
              <a:lstStyle/>
              <a:p>
                <a:r>
                  <a:rPr lang="en-US" sz="2800" dirty="0"/>
                  <a:t>1) Specify the set of candidate features</a:t>
                </a:r>
              </a:p>
              <a:p>
                <a:r>
                  <a:rPr lang="en-US" sz="2800" dirty="0"/>
                  <a:t>	In R, must put them in a matrix (not </a:t>
                </a:r>
                <a:r>
                  <a:rPr lang="en-US" sz="2800" dirty="0" err="1"/>
                  <a:t>dataframe</a:t>
                </a:r>
                <a:r>
                  <a:rPr lang="en-US" sz="2800" dirty="0"/>
                  <a:t>)</a:t>
                </a:r>
              </a:p>
              <a:p>
                <a:r>
                  <a:rPr lang="en-US" sz="2800" dirty="0"/>
                  <a:t>	Still must feature engineer by hand</a:t>
                </a:r>
              </a:p>
              <a:p>
                <a:r>
                  <a:rPr lang="en-US" sz="2800" dirty="0"/>
                  <a:t>2) Run a </a:t>
                </a:r>
                <a:r>
                  <a:rPr lang="en-US" sz="2800" dirty="0">
                    <a:latin typeface="Courier New" panose="02070309020205020404" pitchFamily="49" charset="0"/>
                    <a:cs typeface="Courier New" panose="02070309020205020404" pitchFamily="49" charset="0"/>
                  </a:rPr>
                  <a:t>for </a:t>
                </a:r>
                <a:r>
                  <a:rPr lang="en-US" sz="2800" dirty="0"/>
                  <a:t>loop through different values of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𝜆</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𝑀</m:t>
                        </m:r>
                      </m:sub>
                    </m:sSub>
                  </m:oMath>
                </a14:m>
                <a:r>
                  <a:rPr lang="en-US" sz="2800" dirty="0"/>
                  <a:t> 	</a:t>
                </a:r>
              </a:p>
              <a:p>
                <a:r>
                  <a:rPr lang="en-US" sz="2800" dirty="0"/>
                  <a:t>	R </a:t>
                </a:r>
                <a:r>
                  <a:rPr lang="en-US" sz="2800" dirty="0" err="1"/>
                  <a:t>glmnet</a:t>
                </a:r>
                <a:r>
                  <a:rPr lang="en-US" sz="2800" dirty="0"/>
                  <a:t> and </a:t>
                </a:r>
                <a:r>
                  <a:rPr lang="en-US" sz="2800" dirty="0" err="1"/>
                  <a:t>cv.glmnet</a:t>
                </a:r>
                <a:r>
                  <a:rPr lang="en-US" sz="2800" dirty="0"/>
                  <a:t> package will do this for you</a:t>
                </a:r>
              </a:p>
              <a:p>
                <a:r>
                  <a:rPr lang="en-US" sz="2800" dirty="0"/>
                  <a:t>3) Each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𝜆</m:t>
                        </m:r>
                      </m:e>
                      <m:sub>
                        <m:r>
                          <a:rPr lang="en-US" sz="2800" b="0" i="1" smtClean="0">
                            <a:latin typeface="Cambria Math" panose="02040503050406030204" pitchFamily="18" charset="0"/>
                          </a:rPr>
                          <m:t>𝑚</m:t>
                        </m:r>
                      </m:sub>
                    </m:sSub>
                  </m:oMath>
                </a14:m>
                <a:r>
                  <a:rPr lang="en-US" sz="2800" dirty="0"/>
                  <a:t> will have a set of parameters associated with it arrived at through numerical optimization.</a:t>
                </a:r>
              </a:p>
              <a:p>
                <a:r>
                  <a:rPr lang="en-US" sz="2800" dirty="0"/>
                  <a:t>	The regularization term means there is not an easy way to have a		standard error like with OLS</a:t>
                </a:r>
              </a:p>
              <a:p>
                <a:r>
                  <a:rPr lang="en-US" sz="2800" dirty="0"/>
                  <a:t>4) Choose model (e.g., coefficients and features associated with a </a:t>
                </a:r>
                <a14:m>
                  <m:oMath xmlns:m="http://schemas.openxmlformats.org/officeDocument/2006/math">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𝜆</m:t>
                        </m:r>
                      </m:e>
                      <m:sub>
                        <m:r>
                          <a:rPr lang="en-US" sz="2800" b="0" i="1" smtClean="0">
                            <a:latin typeface="Cambria Math" panose="02040503050406030204" pitchFamily="18" charset="0"/>
                          </a:rPr>
                          <m:t>𝑚</m:t>
                        </m:r>
                      </m:sub>
                      <m:sup>
                        <m:r>
                          <a:rPr lang="en-US" sz="2800" b="0" i="1" smtClean="0">
                            <a:latin typeface="Cambria Math" panose="02040503050406030204" pitchFamily="18" charset="0"/>
                          </a:rPr>
                          <m:t>∗</m:t>
                        </m:r>
                      </m:sup>
                    </m:sSubSup>
                  </m:oMath>
                </a14:m>
                <a:r>
                  <a:rPr lang="en-US" sz="2800" dirty="0"/>
                  <a:t> that has the lowest cross validated MSE</a:t>
                </a:r>
              </a:p>
              <a:p>
                <a:r>
                  <a:rPr lang="en-US" sz="2800" dirty="0"/>
                  <a:t>	</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214472"/>
                <a:ext cx="11975721" cy="552766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6790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 types</a:t>
            </a:r>
          </a:p>
        </p:txBody>
      </p:sp>
      <p:sp>
        <p:nvSpPr>
          <p:cNvPr id="3" name="Text Placeholder 2"/>
          <p:cNvSpPr>
            <a:spLocks noGrp="1"/>
          </p:cNvSpPr>
          <p:nvPr>
            <p:ph type="body" sz="quarter" idx="10"/>
          </p:nvPr>
        </p:nvSpPr>
        <p:spPr>
          <a:xfrm>
            <a:off x="276683" y="987071"/>
            <a:ext cx="11669894" cy="12477262"/>
          </a:xfrm>
        </p:spPr>
        <p:txBody>
          <a:bodyPr/>
          <a:lstStyle/>
          <a:p>
            <a:endParaRPr lang="en-US" sz="2000" dirty="0">
              <a:solidFill>
                <a:schemeClr val="tx1"/>
              </a:solidFill>
              <a:latin typeface="+mn-lt"/>
            </a:endParaRPr>
          </a:p>
          <a:p>
            <a:r>
              <a:rPr lang="en-US" sz="2800" b="1" dirty="0">
                <a:solidFill>
                  <a:schemeClr val="tx1"/>
                </a:solidFill>
              </a:rPr>
              <a:t>Binary outcomes</a:t>
            </a:r>
            <a:r>
              <a:rPr lang="en-US" sz="2800" dirty="0">
                <a:solidFill>
                  <a:schemeClr val="tx1"/>
                </a:solidFill>
              </a:rPr>
              <a:t>: equal to 1 or 0. Examples: coin is heads or tails, person is guilty or innocent, default or not on a loan, etc.</a:t>
            </a:r>
          </a:p>
          <a:p>
            <a:endParaRPr lang="en-US" sz="2800" dirty="0">
              <a:solidFill>
                <a:schemeClr val="tx1"/>
              </a:solidFill>
            </a:endParaRPr>
          </a:p>
          <a:p>
            <a:r>
              <a:rPr lang="en-US" sz="2800" b="1" dirty="0">
                <a:solidFill>
                  <a:schemeClr val="tx1"/>
                </a:solidFill>
              </a:rPr>
              <a:t>Continuous outcomes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outcomes</a:t>
            </a:r>
            <a:r>
              <a:rPr lang="en-US" sz="2800" dirty="0">
                <a:solidFill>
                  <a:schemeClr val="tx1"/>
                </a:solidFill>
              </a:rPr>
              <a:t>: can take one of N qualitative values. Example: mapping </a:t>
            </a:r>
            <a:r>
              <a:rPr lang="en-US" sz="2800" dirty="0" err="1">
                <a:solidFill>
                  <a:schemeClr val="tx1"/>
                </a:solidFill>
              </a:rPr>
              <a:t>symptons</a:t>
            </a:r>
            <a:r>
              <a:rPr lang="en-US" sz="2800" dirty="0">
                <a:solidFill>
                  <a:schemeClr val="tx1"/>
                </a:solidFill>
              </a:rPr>
              <a:t> to a well-defined disease, favorite sports team, etc.</a:t>
            </a:r>
          </a:p>
          <a:p>
            <a:endParaRPr lang="en-US" sz="2800" dirty="0">
              <a:solidFill>
                <a:schemeClr val="tx1"/>
              </a:solidFill>
            </a:endParaRPr>
          </a:p>
          <a:p>
            <a:r>
              <a:rPr lang="en-US" sz="2800" b="1" i="1" dirty="0">
                <a:solidFill>
                  <a:schemeClr val="tx1"/>
                </a:solidFill>
              </a:rPr>
              <a:t>Traditional regression we’ve done is designed for continuous outcomes. </a:t>
            </a:r>
          </a:p>
          <a:p>
            <a:endParaRPr lang="en-US" sz="2800" b="1" i="1" dirty="0">
              <a:solidFill>
                <a:schemeClr val="tx1"/>
              </a:solidFill>
            </a:endParaRPr>
          </a:p>
          <a:p>
            <a:r>
              <a:rPr lang="en-US" sz="2800" b="1" i="1" dirty="0">
                <a:solidFill>
                  <a:schemeClr val="tx1"/>
                </a:solidFill>
              </a:rPr>
              <a:t>We can use classification for binary and categorical as outcomes in addition to features!</a:t>
            </a:r>
            <a:endParaRPr lang="en-US" sz="3600" b="1" i="1"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7554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
        <p:nvSpPr>
          <p:cNvPr id="3" name="Text Placeholder 2"/>
          <p:cNvSpPr>
            <a:spLocks noGrp="1"/>
          </p:cNvSpPr>
          <p:nvPr>
            <p:ph type="body" sz="quarter" idx="10"/>
          </p:nvPr>
        </p:nvSpPr>
        <p:spPr>
          <a:xfrm>
            <a:off x="274320" y="1635704"/>
            <a:ext cx="11319803" cy="5133713"/>
          </a:xfrm>
        </p:spPr>
        <p:txBody>
          <a:bodyPr/>
          <a:lstStyle/>
          <a:p>
            <a:endParaRPr lang="en-US" sz="2000" dirty="0">
              <a:solidFill>
                <a:schemeClr val="tx1"/>
              </a:solidFill>
              <a:latin typeface="+mn-lt"/>
            </a:endParaRPr>
          </a:p>
          <a:p>
            <a:endParaRPr lang="en-US" sz="2800" dirty="0">
              <a:solidFill>
                <a:schemeClr val="tx1"/>
              </a:solidFill>
            </a:endParaRPr>
          </a:p>
          <a:p>
            <a:r>
              <a:rPr lang="en-US" sz="2800" dirty="0">
                <a:solidFill>
                  <a:schemeClr val="tx1"/>
                </a:solidFill>
              </a:rPr>
              <a:t>A mapping of categories to numbers comes with strong implications</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dirty="0">
                <a:solidFill>
                  <a:schemeClr val="tx1"/>
                </a:solidFill>
              </a:rPr>
              <a:t>Would imply different “differences” across qualitative conditions</a:t>
            </a:r>
          </a:p>
          <a:p>
            <a:endParaRPr lang="en-US" sz="2800" dirty="0">
              <a:solidFill>
                <a:schemeClr val="tx1"/>
              </a:solidFill>
            </a:endParaRPr>
          </a:p>
          <a:p>
            <a:endParaRPr lang="en-US" sz="2400" dirty="0">
              <a:solidFill>
                <a:schemeClr val="tx1"/>
              </a:solidFill>
            </a:endParaRPr>
          </a:p>
          <a:p>
            <a:endParaRPr lang="en-US" sz="2800" dirty="0">
              <a:solidFill>
                <a:schemeClr val="tx1"/>
              </a:solidFill>
            </a:endParaRPr>
          </a:p>
        </p:txBody>
      </p:sp>
      <p:pic>
        <p:nvPicPr>
          <p:cNvPr id="4" name="Picture 3"/>
          <p:cNvPicPr>
            <a:picLocks noChangeAspect="1"/>
          </p:cNvPicPr>
          <p:nvPr/>
        </p:nvPicPr>
        <p:blipFill>
          <a:blip r:embed="rId3"/>
          <a:stretch>
            <a:fillRect/>
          </a:stretch>
        </p:blipFill>
        <p:spPr>
          <a:xfrm>
            <a:off x="1425538" y="3532798"/>
            <a:ext cx="3867150" cy="1171575"/>
          </a:xfrm>
          <a:prstGeom prst="rect">
            <a:avLst/>
          </a:prstGeom>
        </p:spPr>
      </p:pic>
      <p:pic>
        <p:nvPicPr>
          <p:cNvPr id="6" name="Picture 5"/>
          <p:cNvPicPr>
            <a:picLocks noChangeAspect="1"/>
          </p:cNvPicPr>
          <p:nvPr/>
        </p:nvPicPr>
        <p:blipFill>
          <a:blip r:embed="rId4"/>
          <a:stretch>
            <a:fillRect/>
          </a:stretch>
        </p:blipFill>
        <p:spPr>
          <a:xfrm>
            <a:off x="6443906" y="3532798"/>
            <a:ext cx="3581400" cy="1104900"/>
          </a:xfrm>
          <a:prstGeom prst="rect">
            <a:avLst/>
          </a:prstGeom>
        </p:spPr>
      </p:pic>
      <p:sp>
        <p:nvSpPr>
          <p:cNvPr id="7" name="TextBox 6"/>
          <p:cNvSpPr txBox="1"/>
          <p:nvPr/>
        </p:nvSpPr>
        <p:spPr>
          <a:xfrm>
            <a:off x="5552952" y="3771316"/>
            <a:ext cx="8909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130528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binary outcomes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Courier New" panose="02070309020205020404" pitchFamily="49" charset="0"/>
                    <a:cs typeface="Courier New" panose="02070309020205020404" pitchFamily="49" charset="0"/>
                  </a:rPr>
                  <a:t>Outcome: 0 or 1</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Given features X, we want to say “what is the probability the outcome=1”.</a:t>
                </a:r>
              </a:p>
              <a:p>
                <a:br>
                  <a:rPr lang="en-US" sz="2000" dirty="0">
                    <a:solidFill>
                      <a:schemeClr val="tx1"/>
                    </a:solidFill>
                    <a:latin typeface="+mn-lt"/>
                    <a:cs typeface="Courier New" panose="02070309020205020404" pitchFamily="49" charset="0"/>
                  </a:rPr>
                </a:br>
                <a:r>
                  <a:rPr lang="en-US" sz="2000" dirty="0">
                    <a:solidFill>
                      <a:schemeClr val="tx1"/>
                    </a:solidFill>
                    <a:latin typeface="+mn-lt"/>
                    <a:cs typeface="Courier New" panose="02070309020205020404" pitchFamily="49" charset="0"/>
                  </a:rPr>
                  <a:t>We can write this as </a:t>
                </a:r>
                <a14:m>
                  <m:oMath xmlns:m="http://schemas.openxmlformats.org/officeDocument/2006/math">
                    <m:r>
                      <a:rPr lang="en-US" sz="2000" b="0" i="1" smtClean="0">
                        <a:solidFill>
                          <a:schemeClr val="tx1"/>
                        </a:solidFill>
                        <a:latin typeface="Cambria Math" panose="02040503050406030204" pitchFamily="18" charset="0"/>
                        <a:cs typeface="Courier New" panose="02070309020205020404" pitchFamily="49" charset="0"/>
                      </a:rPr>
                      <m:t>𝑃</m:t>
                    </m:r>
                    <m:r>
                      <a:rPr lang="en-US" sz="2000" b="0" i="1" smtClean="0">
                        <a:solidFill>
                          <a:schemeClr val="tx1"/>
                        </a:solidFill>
                        <a:latin typeface="Cambria Math" panose="02040503050406030204" pitchFamily="18" charset="0"/>
                        <a:cs typeface="Courier New" panose="02070309020205020404" pitchFamily="49" charset="0"/>
                      </a:rPr>
                      <m:t>(</m:t>
                    </m:r>
                    <m:r>
                      <a:rPr lang="en-US" sz="2000" b="0" i="1" smtClean="0">
                        <a:solidFill>
                          <a:schemeClr val="tx1"/>
                        </a:solidFill>
                        <a:latin typeface="Cambria Math" panose="02040503050406030204" pitchFamily="18" charset="0"/>
                        <a:cs typeface="Courier New" panose="02070309020205020404" pitchFamily="49" charset="0"/>
                      </a:rPr>
                      <m:t>𝑜𝑢𝑡𝑐𝑜𝑚𝑒</m:t>
                    </m:r>
                    <m:r>
                      <a:rPr lang="en-US" sz="2000" b="0" i="1" smtClean="0">
                        <a:solidFill>
                          <a:schemeClr val="tx1"/>
                        </a:solidFill>
                        <a:latin typeface="Cambria Math" panose="02040503050406030204" pitchFamily="18" charset="0"/>
                        <a:cs typeface="Courier New" panose="02070309020205020404" pitchFamily="49" charset="0"/>
                      </a:rPr>
                      <m:t>=1|</m:t>
                    </m:r>
                    <m:r>
                      <a:rPr lang="en-US" sz="2000" b="0" i="1" smtClean="0">
                        <a:solidFill>
                          <a:schemeClr val="tx1"/>
                        </a:solidFill>
                        <a:latin typeface="Cambria Math" panose="02040503050406030204" pitchFamily="18" charset="0"/>
                        <a:cs typeface="Courier New" panose="02070309020205020404" pitchFamily="49" charset="0"/>
                      </a:rPr>
                      <m:t>𝑋</m:t>
                    </m:r>
                    <m:r>
                      <a:rPr lang="en-US" sz="2000" b="0" i="1" smtClean="0">
                        <a:solidFill>
                          <a:schemeClr val="tx1"/>
                        </a:solidFill>
                        <a:latin typeface="Cambria Math" panose="02040503050406030204" pitchFamily="18" charset="0"/>
                        <a:cs typeface="Courier New" panose="02070309020205020404" pitchFamily="49" charset="0"/>
                      </a:rPr>
                      <m:t>)</m:t>
                    </m:r>
                  </m:oMath>
                </a14:m>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Our model will output a </a:t>
                </a:r>
                <a:r>
                  <a:rPr lang="en-US" sz="2000" b="1" i="1" dirty="0">
                    <a:solidFill>
                      <a:schemeClr val="tx1"/>
                    </a:solidFill>
                    <a:latin typeface="+mn-lt"/>
                    <a:cs typeface="Courier New" panose="02070309020205020404" pitchFamily="49" charset="0"/>
                  </a:rPr>
                  <a:t>probability </a:t>
                </a:r>
                <a:r>
                  <a:rPr lang="en-US" sz="2000" dirty="0">
                    <a:solidFill>
                      <a:schemeClr val="tx1"/>
                    </a:solidFill>
                    <a:latin typeface="+mn-lt"/>
                    <a:cs typeface="Courier New" panose="02070309020205020404" pitchFamily="49" charset="0"/>
                  </a:rPr>
                  <a:t>even though real outcomes will always be 0 or 1</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133"/>
                </a:stretch>
              </a:blipFill>
            </p:spPr>
            <p:txBody>
              <a:bodyPr/>
              <a:lstStyle/>
              <a:p>
                <a:r>
                  <a:rPr lang="en-US">
                    <a:noFill/>
                  </a:rPr>
                  <a:t> </a:t>
                </a:r>
              </a:p>
            </p:txBody>
          </p:sp>
        </mc:Fallback>
      </mc:AlternateContent>
    </p:spTree>
    <p:extLst>
      <p:ext uri="{BB962C8B-B14F-4D97-AF65-F5344CB8AC3E}">
        <p14:creationId xmlns:p14="http://schemas.microsoft.com/office/powerpoint/2010/main" val="604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and probabilities</a:t>
            </a:r>
          </a:p>
        </p:txBody>
      </p:sp>
      <p:sp>
        <p:nvSpPr>
          <p:cNvPr id="5" name="TextBox 4"/>
          <p:cNvSpPr txBox="1"/>
          <p:nvPr/>
        </p:nvSpPr>
        <p:spPr>
          <a:xfrm>
            <a:off x="609600" y="1828800"/>
            <a:ext cx="4736123" cy="359483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Linear models will tend to make predictions outside [0,1]</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Since probabilities should never be outside [0,1], this is a bad feature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We will instead use non-linear models</a:t>
            </a:r>
          </a:p>
        </p:txBody>
      </p:sp>
      <p:pic>
        <p:nvPicPr>
          <p:cNvPr id="6" name="Picture 5"/>
          <p:cNvPicPr>
            <a:picLocks noChangeAspect="1"/>
          </p:cNvPicPr>
          <p:nvPr/>
        </p:nvPicPr>
        <p:blipFill>
          <a:blip r:embed="rId3"/>
          <a:stretch>
            <a:fillRect/>
          </a:stretch>
        </p:blipFill>
        <p:spPr>
          <a:xfrm>
            <a:off x="5750179" y="1490991"/>
            <a:ext cx="5341449" cy="4270448"/>
          </a:xfrm>
          <a:prstGeom prst="rect">
            <a:avLst/>
          </a:prstGeom>
        </p:spPr>
      </p:pic>
    </p:spTree>
    <p:extLst>
      <p:ext uri="{BB962C8B-B14F-4D97-AF65-F5344CB8AC3E}">
        <p14:creationId xmlns:p14="http://schemas.microsoft.com/office/powerpoint/2010/main" val="19963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Text Placeholder 2"/>
          <p:cNvSpPr>
            <a:spLocks noGrp="1"/>
          </p:cNvSpPr>
          <p:nvPr>
            <p:ph type="body" sz="quarter" idx="10"/>
          </p:nvPr>
        </p:nvSpPr>
        <p:spPr>
          <a:xfrm>
            <a:off x="276683" y="987071"/>
            <a:ext cx="11669894" cy="2289858"/>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967763" y="1711215"/>
            <a:ext cx="4032113" cy="1360231"/>
          </a:xfrm>
          <a:prstGeom prst="rect">
            <a:avLst/>
          </a:prstGeom>
        </p:spPr>
      </p:pic>
      <p:pic>
        <p:nvPicPr>
          <p:cNvPr id="5" name="Picture 4"/>
          <p:cNvPicPr>
            <a:picLocks noChangeAspect="1"/>
          </p:cNvPicPr>
          <p:nvPr/>
        </p:nvPicPr>
        <p:blipFill>
          <a:blip r:embed="rId4"/>
          <a:stretch>
            <a:fillRect/>
          </a:stretch>
        </p:blipFill>
        <p:spPr>
          <a:xfrm>
            <a:off x="747819" y="3276929"/>
            <a:ext cx="4471999" cy="1384482"/>
          </a:xfrm>
          <a:prstGeom prst="rect">
            <a:avLst/>
          </a:prstGeom>
        </p:spPr>
      </p:pic>
      <p:pic>
        <p:nvPicPr>
          <p:cNvPr id="6" name="Picture 5"/>
          <p:cNvPicPr>
            <a:picLocks noChangeAspect="1"/>
          </p:cNvPicPr>
          <p:nvPr/>
        </p:nvPicPr>
        <p:blipFill>
          <a:blip r:embed="rId5"/>
          <a:stretch>
            <a:fillRect/>
          </a:stretch>
        </p:blipFill>
        <p:spPr>
          <a:xfrm>
            <a:off x="631510" y="4866894"/>
            <a:ext cx="5106377" cy="1229106"/>
          </a:xfrm>
          <a:prstGeom prst="rect">
            <a:avLst/>
          </a:prstGeom>
        </p:spPr>
      </p:pic>
      <p:cxnSp>
        <p:nvCxnSpPr>
          <p:cNvPr id="8" name="Straight Arrow Connector 7"/>
          <p:cNvCxnSpPr/>
          <p:nvPr/>
        </p:nvCxnSpPr>
        <p:spPr>
          <a:xfrm flipH="1">
            <a:off x="2872154" y="2239108"/>
            <a:ext cx="3751384" cy="26277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07505" y="987071"/>
            <a:ext cx="4816280"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Odds: ratio of probability outcome=1 to probability outcome=0</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Examples</a:t>
            </a:r>
          </a:p>
          <a:p>
            <a:pPr>
              <a:lnSpc>
                <a:spcPct val="90000"/>
              </a:lnSpc>
              <a:spcAft>
                <a:spcPts val="600"/>
              </a:spcAft>
            </a:pPr>
            <a:r>
              <a:rPr lang="en-US" sz="2400" dirty="0">
                <a:gradFill>
                  <a:gsLst>
                    <a:gs pos="2917">
                      <a:schemeClr val="tx1"/>
                    </a:gs>
                    <a:gs pos="30000">
                      <a:schemeClr val="tx1"/>
                    </a:gs>
                  </a:gsLst>
                  <a:lin ang="5400000" scaled="0"/>
                </a:gradFill>
              </a:rPr>
              <a:t>p(x)=.5. Odds=1 (or 1:1)</a:t>
            </a:r>
          </a:p>
          <a:p>
            <a:pPr>
              <a:lnSpc>
                <a:spcPct val="90000"/>
              </a:lnSpc>
              <a:spcAft>
                <a:spcPts val="600"/>
              </a:spcAft>
            </a:pPr>
            <a:r>
              <a:rPr lang="en-US" sz="2400" dirty="0">
                <a:gradFill>
                  <a:gsLst>
                    <a:gs pos="2917">
                      <a:schemeClr val="tx1"/>
                    </a:gs>
                    <a:gs pos="30000">
                      <a:schemeClr val="tx1"/>
                    </a:gs>
                  </a:gsLst>
                  <a:lin ang="5400000" scaled="0"/>
                </a:gradFill>
              </a:rPr>
              <a:t>p(x)=.75. Odds=3 (or 3:1)</a:t>
            </a:r>
          </a:p>
          <a:p>
            <a:pPr>
              <a:lnSpc>
                <a:spcPct val="90000"/>
              </a:lnSpc>
              <a:spcAft>
                <a:spcPts val="600"/>
              </a:spcAft>
            </a:pPr>
            <a:r>
              <a:rPr lang="en-US" sz="2400" dirty="0">
                <a:gradFill>
                  <a:gsLst>
                    <a:gs pos="2917">
                      <a:schemeClr val="tx1"/>
                    </a:gs>
                    <a:gs pos="30000">
                      <a:schemeClr val="tx1"/>
                    </a:gs>
                  </a:gsLst>
                  <a:lin ang="5400000" scaled="0"/>
                </a:gradFill>
              </a:rPr>
              <a:t>p(x)=.9. Odds=9 (or 9:1)</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Logit says: the log of the odds is a linear function of the features.</a:t>
            </a:r>
          </a:p>
        </p:txBody>
      </p:sp>
      <p:cxnSp>
        <p:nvCxnSpPr>
          <p:cNvPr id="13" name="Straight Arrow Connector 12"/>
          <p:cNvCxnSpPr/>
          <p:nvPr/>
        </p:nvCxnSpPr>
        <p:spPr>
          <a:xfrm flipH="1" flipV="1">
            <a:off x="4564055" y="5591908"/>
            <a:ext cx="1895360" cy="8649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07505" y="5976727"/>
            <a:ext cx="501823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Just like with regular regression, we can add more features</a:t>
            </a:r>
          </a:p>
        </p:txBody>
      </p:sp>
    </p:spTree>
    <p:extLst>
      <p:ext uri="{BB962C8B-B14F-4D97-AF65-F5344CB8AC3E}">
        <p14:creationId xmlns:p14="http://schemas.microsoft.com/office/powerpoint/2010/main" val="264953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logistic function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386173" y="1506193"/>
            <a:ext cx="6560404" cy="5029643"/>
          </a:xfrm>
          <a:prstGeom prst="rect">
            <a:avLst/>
          </a:prstGeom>
        </p:spPr>
      </p:pic>
      <p:sp>
        <p:nvSpPr>
          <p:cNvPr id="6" name="TextBox 5"/>
          <p:cNvSpPr txBox="1"/>
          <p:nvPr/>
        </p:nvSpPr>
        <p:spPr>
          <a:xfrm>
            <a:off x="500945" y="2168125"/>
            <a:ext cx="4367277" cy="277614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estimate parameters will make the function steeper or flatter (stretch it out) or shift it left or right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Estimation will minimized squared loss</a:t>
            </a:r>
          </a:p>
        </p:txBody>
      </p:sp>
    </p:spTree>
    <p:extLst>
      <p:ext uri="{BB962C8B-B14F-4D97-AF65-F5344CB8AC3E}">
        <p14:creationId xmlns:p14="http://schemas.microsoft.com/office/powerpoint/2010/main" val="125753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output</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6" name="TextBox 5"/>
              <p:cNvSpPr txBox="1"/>
              <p:nvPr/>
            </p:nvSpPr>
            <p:spPr>
              <a:xfrm>
                <a:off x="4959652" y="3589083"/>
                <a:ext cx="6900203" cy="401949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Intercept: -10.65 </a:t>
                </a:r>
                <a:r>
                  <a:rPr lang="en-US" sz="2400" dirty="0">
                    <a:gradFill>
                      <a:gsLst>
                        <a:gs pos="2917">
                          <a:schemeClr val="tx1"/>
                        </a:gs>
                        <a:gs pos="30000">
                          <a:schemeClr val="tx1"/>
                        </a:gs>
                      </a:gsLst>
                      <a:lin ang="5400000" scaled="0"/>
                    </a:gradFill>
                    <a:sym typeface="Wingdings" panose="05000000000000000000" pitchFamily="2" charset="2"/>
                  </a:rPr>
                  <a:t> </a:t>
                </a:r>
                <a14:m>
                  <m:oMath xmlns:m="http://schemas.openxmlformats.org/officeDocument/2006/math">
                    <m:f>
                      <m:fPr>
                        <m:ctrlPr>
                          <a:rPr lang="en-US" sz="240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fPr>
                      <m:num>
                        <m:sSup>
                          <m:sSupPr>
                            <m:ctrlP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−10.6</m:t>
                            </m:r>
                          </m:sup>
                        </m:sSup>
                      </m:num>
                      <m:den>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m:t>
                        </m:r>
                        <m:sSup>
                          <m:sSupPr>
                            <m:ctrlP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−10.6</m:t>
                            </m:r>
                          </m:sup>
                        </m:sSup>
                      </m:den>
                    </m:f>
                  </m:oMath>
                </a14:m>
                <a:r>
                  <a:rPr lang="en-US" sz="2400" dirty="0">
                    <a:gradFill>
                      <a:gsLst>
                        <a:gs pos="2917">
                          <a:schemeClr val="tx1"/>
                        </a:gs>
                        <a:gs pos="30000">
                          <a:schemeClr val="tx1"/>
                        </a:gs>
                      </a:gsLst>
                      <a:lin ang="5400000" scaled="0"/>
                    </a:gradFill>
                  </a:rPr>
                  <a:t>= </a:t>
                </a:r>
                <a14:m>
                  <m:oMath xmlns:m="http://schemas.openxmlformats.org/officeDocument/2006/math">
                    <m:f>
                      <m:fPr>
                        <m:ctrlPr>
                          <a:rPr lang="en-US" sz="2400" i="1" smtClean="0">
                            <a:gradFill>
                              <a:gsLst>
                                <a:gs pos="2917">
                                  <a:schemeClr val="tx1"/>
                                </a:gs>
                                <a:gs pos="30000">
                                  <a:schemeClr val="tx1"/>
                                </a:gs>
                              </a:gsLst>
                              <a:lin ang="5400000" scaled="0"/>
                            </a:gradFill>
                            <a:latin typeface="Cambria Math" panose="02040503050406030204" pitchFamily="18" charset="0"/>
                          </a:rPr>
                        </m:ctrlPr>
                      </m:fPr>
                      <m:num>
                        <m:r>
                          <a:rPr lang="en-US" sz="2400" b="0" i="1" smtClean="0">
                            <a:gradFill>
                              <a:gsLst>
                                <a:gs pos="2917">
                                  <a:schemeClr val="tx1"/>
                                </a:gs>
                                <a:gs pos="30000">
                                  <a:schemeClr val="tx1"/>
                                </a:gs>
                              </a:gsLst>
                              <a:lin ang="5400000" scaled="0"/>
                            </a:gradFill>
                            <a:latin typeface="Cambria Math" panose="02040503050406030204" pitchFamily="18" charset="0"/>
                          </a:rPr>
                          <m:t>0.000024</m:t>
                        </m:r>
                      </m:num>
                      <m:den>
                        <m:r>
                          <a:rPr lang="en-US" sz="2400" b="0" i="1" smtClean="0">
                            <a:gradFill>
                              <a:gsLst>
                                <a:gs pos="2917">
                                  <a:schemeClr val="tx1"/>
                                </a:gs>
                                <a:gs pos="30000">
                                  <a:schemeClr val="tx1"/>
                                </a:gs>
                              </a:gsLst>
                              <a:lin ang="5400000" scaled="0"/>
                            </a:gradFill>
                            <a:latin typeface="Cambria Math" panose="02040503050406030204" pitchFamily="18" charset="0"/>
                          </a:rPr>
                          <m:t>1+0.000024</m:t>
                        </m:r>
                      </m:den>
                    </m:f>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Balance: $1 increase in balance multiplies odds by </a:t>
                </a:r>
                <a14:m>
                  <m:oMath xmlns:m="http://schemas.openxmlformats.org/officeDocument/2006/math">
                    <m:sSup>
                      <m:sSupPr>
                        <m:ctrlPr>
                          <a:rPr lang="en-US" sz="2400" i="1">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i="1">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0.0055</m:t>
                        </m:r>
                      </m:sup>
                    </m:sSup>
                  </m:oMath>
                </a14:m>
                <a:r>
                  <a:rPr lang="en-US" sz="2400" dirty="0">
                    <a:gradFill>
                      <a:gsLst>
                        <a:gs pos="2917">
                          <a:schemeClr val="tx1"/>
                        </a:gs>
                        <a:gs pos="30000">
                          <a:schemeClr val="tx1"/>
                        </a:gs>
                      </a:gsLst>
                      <a:lin ang="5400000" scaled="0"/>
                    </a:gradFill>
                  </a:rPr>
                  <a:t> or about 1.0055</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Why multiply? We are effectively multiplying both sides by </a:t>
                </a:r>
                <a14:m>
                  <m:oMath xmlns:m="http://schemas.openxmlformats.org/officeDocument/2006/math">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𝑒</m:t>
                        </m:r>
                      </m:e>
                      <m:sub/>
                      <m:sup>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sup>
                    </m:sSubSup>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59652" y="3589083"/>
                <a:ext cx="6900203" cy="4019498"/>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926527" y="1711215"/>
            <a:ext cx="8020050" cy="1381125"/>
          </a:xfrm>
          <a:prstGeom prst="rect">
            <a:avLst/>
          </a:prstGeom>
        </p:spPr>
      </p:pic>
      <p:pic>
        <p:nvPicPr>
          <p:cNvPr id="7" name="Picture 6"/>
          <p:cNvPicPr>
            <a:picLocks noChangeAspect="1"/>
          </p:cNvPicPr>
          <p:nvPr/>
        </p:nvPicPr>
        <p:blipFill>
          <a:blip r:embed="rId5"/>
          <a:stretch>
            <a:fillRect/>
          </a:stretch>
        </p:blipFill>
        <p:spPr>
          <a:xfrm>
            <a:off x="0" y="1711215"/>
            <a:ext cx="4032113" cy="1360231"/>
          </a:xfrm>
          <a:prstGeom prst="rect">
            <a:avLst/>
          </a:prstGeom>
        </p:spPr>
      </p:pic>
      <p:pic>
        <p:nvPicPr>
          <p:cNvPr id="8" name="Picture 7"/>
          <p:cNvPicPr>
            <a:picLocks noChangeAspect="1"/>
          </p:cNvPicPr>
          <p:nvPr/>
        </p:nvPicPr>
        <p:blipFill>
          <a:blip r:embed="rId6"/>
          <a:stretch>
            <a:fillRect/>
          </a:stretch>
        </p:blipFill>
        <p:spPr>
          <a:xfrm>
            <a:off x="0" y="3204532"/>
            <a:ext cx="4471999" cy="1384482"/>
          </a:xfrm>
          <a:prstGeom prst="rect">
            <a:avLst/>
          </a:prstGeom>
        </p:spPr>
      </p:pic>
      <p:cxnSp>
        <p:nvCxnSpPr>
          <p:cNvPr id="10" name="Straight Arrow Connector 9"/>
          <p:cNvCxnSpPr/>
          <p:nvPr/>
        </p:nvCxnSpPr>
        <p:spPr>
          <a:xfrm flipH="1" flipV="1">
            <a:off x="1711571" y="4610470"/>
            <a:ext cx="3200015" cy="17082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141785" y="4419600"/>
            <a:ext cx="1769801" cy="1899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office/2006/documentManagement/types"/>
    <ds:schemaRef ds:uri="f760ca42-6bc8-4f0c-81d0-ac243bc76498"/>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TFTemplate16X9.potx</Template>
  <TotalTime>30851</TotalTime>
  <Words>2433</Words>
  <Application>Microsoft Office PowerPoint</Application>
  <PresentationFormat>Custom</PresentationFormat>
  <Paragraphs>255</Paragraphs>
  <Slides>27</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Cambria Math</vt:lpstr>
      <vt:lpstr>Consolas</vt:lpstr>
      <vt:lpstr>Courier New</vt:lpstr>
      <vt:lpstr>Segoe UI</vt:lpstr>
      <vt:lpstr>Segoe UI Light</vt:lpstr>
      <vt:lpstr>Wingdings</vt:lpstr>
      <vt:lpstr>TFTemplate16X9</vt:lpstr>
      <vt:lpstr>3-30367_MSR Dark Blue Template 16x9</vt:lpstr>
      <vt:lpstr>Logit and Regularization</vt:lpstr>
      <vt:lpstr>Outline</vt:lpstr>
      <vt:lpstr>Outcome types</vt:lpstr>
      <vt:lpstr>Why not linear regression?</vt:lpstr>
      <vt:lpstr>Classification with binary outcomes</vt:lpstr>
      <vt:lpstr>Linear models and probabilities</vt:lpstr>
      <vt:lpstr>Logistic regression</vt:lpstr>
      <vt:lpstr>Visualizing a logistic function</vt:lpstr>
      <vt:lpstr>Logistic regression output</vt:lpstr>
      <vt:lpstr>Non-linear response</vt:lpstr>
      <vt:lpstr>Logistic regression in R</vt:lpstr>
      <vt:lpstr>Intro to Machine Learning</vt:lpstr>
      <vt:lpstr>In ML bias refers to a model being systematically wrong.    - Econometricians focus on parameters which are systematically wrong or “biased”  In ML variance refers to a model changing a lot as a function of a new sample of data.</vt:lpstr>
      <vt:lpstr>PowerPoint Presentation</vt:lpstr>
      <vt:lpstr>Intro to Machine Learning</vt:lpstr>
      <vt:lpstr>Intro to Machine Learning</vt:lpstr>
      <vt:lpstr>Regularization</vt:lpstr>
      <vt:lpstr>Intro to Machine Learning</vt:lpstr>
      <vt:lpstr>Intro to Machine Learning</vt:lpstr>
      <vt:lpstr>Linear Models: LASSO</vt:lpstr>
      <vt:lpstr>Coefficient Budget and Penalization</vt:lpstr>
      <vt:lpstr>Coefficient Budget and Penalization</vt:lpstr>
      <vt:lpstr>Overfitting</vt:lpstr>
      <vt:lpstr>Estimating Prediction Error</vt:lpstr>
      <vt:lpstr>Overfitting Solution</vt:lpstr>
      <vt:lpstr>Lasso in R</vt:lpstr>
      <vt:lpstr>LASSO Algorithm</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Jacob LaRiviere</cp:lastModifiedBy>
  <cp:revision>1199</cp:revision>
  <dcterms:created xsi:type="dcterms:W3CDTF">2012-05-22T07:38:31Z</dcterms:created>
  <dcterms:modified xsi:type="dcterms:W3CDTF">2017-06-22T12:23:27Z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